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Montserrat Extra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840">
          <p15:clr>
            <a:srgbClr val="747775"/>
          </p15:clr>
        </p15:guide>
        <p15:guide id="3" pos="397">
          <p15:clr>
            <a:srgbClr val="747775"/>
          </p15:clr>
        </p15:guide>
        <p15:guide id="4" pos="5363">
          <p15:clr>
            <a:srgbClr val="747775"/>
          </p15:clr>
        </p15:guide>
        <p15:guide id="5" orient="horz" pos="2866">
          <p15:clr>
            <a:srgbClr val="747775"/>
          </p15:clr>
        </p15:guide>
        <p15:guide id="6" pos="2345">
          <p15:clr>
            <a:srgbClr val="747775"/>
          </p15:clr>
        </p15:guide>
        <p15:guide id="7" orient="horz" pos="716">
          <p15:clr>
            <a:srgbClr val="747775"/>
          </p15:clr>
        </p15:guide>
      </p15:sldGuideLst>
    </p:ext>
    <p:ext uri="GoogleSlidesCustomDataVersion2">
      <go:slidesCustomData xmlns:go="http://customooxmlschemas.google.com/" r:id="rId54" roundtripDataSignature="AMtx7mglBbp+sTjuJnzQrsVcDvcGWGgV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840" orient="horz"/>
        <p:guide pos="397"/>
        <p:guide pos="5363"/>
        <p:guide pos="2866" orient="horz"/>
        <p:guide pos="2345"/>
        <p:guide pos="71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MontserratMedium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MontserratMedium-italic.fntdata"/><Relationship Id="rId43" Type="http://schemas.openxmlformats.org/officeDocument/2006/relationships/font" Target="fonts/MontserratMedium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Light-bold.fntdata"/><Relationship Id="rId50" Type="http://schemas.openxmlformats.org/officeDocument/2006/relationships/font" Target="fonts/MontserratExtraLight-regular.fntdata"/><Relationship Id="rId53" Type="http://schemas.openxmlformats.org/officeDocument/2006/relationships/font" Target="fonts/MontserratExtraLight-boldItalic.fntdata"/><Relationship Id="rId52" Type="http://schemas.openxmlformats.org/officeDocument/2006/relationships/font" Target="fonts/MontserratExtra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81b5034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e81b5034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81b5034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e81b5034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81b5034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81b5034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81b50348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81b50348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81b50348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81b50348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81b50348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81b50348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82faa4b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e82faa4b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81b50348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e81b5034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7f88db3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e7f88db3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7f88db3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1e7f88db3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11" Type="http://schemas.openxmlformats.org/officeDocument/2006/relationships/image" Target="../media/image42.jpg"/><Relationship Id="rId10" Type="http://schemas.openxmlformats.org/officeDocument/2006/relationships/image" Target="../media/image40.png"/><Relationship Id="rId12" Type="http://schemas.openxmlformats.org/officeDocument/2006/relationships/image" Target="../media/image41.png"/><Relationship Id="rId9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52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idx="4294967295" type="ctrTitle"/>
          </p:nvPr>
        </p:nvSpPr>
        <p:spPr>
          <a:xfrm>
            <a:off x="574350" y="638975"/>
            <a:ext cx="7842900" cy="1209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_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que o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interessa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pelo uso de </a:t>
            </a:r>
            <a:r>
              <a:rPr b="1" i="0" lang="pt-BR" sz="3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683700" y="2095200"/>
            <a:ext cx="497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 processo de análise;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1683700" y="2850025"/>
            <a:ext cx="599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fornecer informações valiosas para a resolução rápida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1683700" y="3897350"/>
            <a:ext cx="65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diminuir a quantidade de </a:t>
            </a:r>
            <a:r>
              <a:rPr b="1" i="0" lang="pt-BR" sz="2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clientes impactados</a:t>
            </a: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51" name="Google Shape;151;p9"/>
          <p:cNvCxnSpPr>
            <a:endCxn id="148" idx="1"/>
          </p:cNvCxnSpPr>
          <p:nvPr/>
        </p:nvCxnSpPr>
        <p:spPr>
          <a:xfrm>
            <a:off x="626200" y="1798950"/>
            <a:ext cx="1057500" cy="550200"/>
          </a:xfrm>
          <a:prstGeom prst="bentConnector3">
            <a:avLst>
              <a:gd fmla="val 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2" name="Google Shape;152;p9"/>
          <p:cNvCxnSpPr>
            <a:endCxn id="149" idx="1"/>
          </p:cNvCxnSpPr>
          <p:nvPr/>
        </p:nvCxnSpPr>
        <p:spPr>
          <a:xfrm flipH="1" rot="-5400000">
            <a:off x="429400" y="1995925"/>
            <a:ext cx="1451100" cy="10575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9"/>
          <p:cNvCxnSpPr>
            <a:endCxn id="150" idx="1"/>
          </p:cNvCxnSpPr>
          <p:nvPr/>
        </p:nvCxnSpPr>
        <p:spPr>
          <a:xfrm flipH="1" rot="-5400000">
            <a:off x="-131450" y="2328500"/>
            <a:ext cx="2571000" cy="10593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idx="4294967295" type="ctrTitle"/>
          </p:nvPr>
        </p:nvSpPr>
        <p:spPr>
          <a:xfrm>
            <a:off x="485750" y="1237950"/>
            <a:ext cx="5123100" cy="2667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Inclusive, o próprio projeto foi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desenvolvido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40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acelerado</a:t>
            </a:r>
            <a:r>
              <a:rPr b="0" i="0" lang="pt-BR" sz="4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por AI.</a:t>
            </a:r>
            <a:endParaRPr b="0" i="0" sz="4000" u="none" cap="none" strike="noStrik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075" y="1128875"/>
            <a:ext cx="2224925" cy="1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4">
            <a:alphaModFix/>
          </a:blip>
          <a:srcRect b="0" l="0" r="69963" t="0"/>
          <a:stretch/>
        </p:blipFill>
        <p:spPr>
          <a:xfrm>
            <a:off x="7128313" y="2874575"/>
            <a:ext cx="700925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32441" r="0" t="0"/>
          <a:stretch/>
        </p:blipFill>
        <p:spPr>
          <a:xfrm>
            <a:off x="6690488" y="3467150"/>
            <a:ext cx="157655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0"/>
          <p:cNvCxnSpPr>
            <a:stCxn id="158" idx="3"/>
            <a:endCxn id="159" idx="1"/>
          </p:cNvCxnSpPr>
          <p:nvPr/>
        </p:nvCxnSpPr>
        <p:spPr>
          <a:xfrm flipH="1" rot="10800000">
            <a:off x="5608850" y="1713750"/>
            <a:ext cx="680100" cy="858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" name="Google Shape;163;p10"/>
          <p:cNvCxnSpPr>
            <a:stCxn id="158" idx="3"/>
            <a:endCxn id="161" idx="1"/>
          </p:cNvCxnSpPr>
          <p:nvPr/>
        </p:nvCxnSpPr>
        <p:spPr>
          <a:xfrm>
            <a:off x="5608850" y="2571750"/>
            <a:ext cx="1081500" cy="1238400"/>
          </a:xfrm>
          <a:prstGeom prst="bentConnector3">
            <a:avLst>
              <a:gd fmla="val 3130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idx="4294967295" type="ctrTitle"/>
          </p:nvPr>
        </p:nvSpPr>
        <p:spPr>
          <a:xfrm>
            <a:off x="668363" y="359175"/>
            <a:ext cx="3598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IMPEDIMENTO NO USO DE KAFKA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1"/>
          <p:cNvSpPr txBox="1"/>
          <p:nvPr>
            <p:ph idx="4294967295" type="ctrTitle"/>
          </p:nvPr>
        </p:nvSpPr>
        <p:spPr>
          <a:xfrm>
            <a:off x="5318725" y="2120525"/>
            <a:ext cx="2649900" cy="9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Criar uma fila virtual de erros usando a </a:t>
            </a:r>
            <a:r>
              <a:rPr b="1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própria Inteligência Artificial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1"/>
          <p:cNvSpPr txBox="1"/>
          <p:nvPr>
            <p:ph idx="4294967295" type="ctrTitle"/>
          </p:nvPr>
        </p:nvSpPr>
        <p:spPr>
          <a:xfrm>
            <a:off x="5973850" y="359175"/>
            <a:ext cx="121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" name="Google Shape;171;p11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2" name="Google Shape;172;p11"/>
          <p:cNvCxnSpPr/>
          <p:nvPr/>
        </p:nvCxnSpPr>
        <p:spPr>
          <a:xfrm>
            <a:off x="4572000" y="419200"/>
            <a:ext cx="0" cy="4160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73" name="Google Shape;173;p11"/>
          <p:cNvSpPr txBox="1"/>
          <p:nvPr/>
        </p:nvSpPr>
        <p:spPr>
          <a:xfrm>
            <a:off x="267600" y="3763875"/>
            <a:ext cx="774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BR" sz="5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Fonte</a:t>
            </a:r>
            <a:r>
              <a:rPr b="0" i="0" lang="pt-BR" sz="500" u="none" cap="none" strike="noStrik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https://www.linkedin.com/posts/brijpandeyji_apachekafka-datastreaming-bigdata-activity-7088842695720206336-1aau?utm_source=share&amp;utm_medium=member_desktop</a:t>
            </a:r>
            <a:endParaRPr b="0" i="0" sz="500" u="none" cap="none" strike="noStrike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658" y="995525"/>
            <a:ext cx="2778216" cy="3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idx="4294967295" type="ctrTitle"/>
          </p:nvPr>
        </p:nvSpPr>
        <p:spPr>
          <a:xfrm>
            <a:off x="539825" y="18814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Gerador de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3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187" name="Google Shape;187;p13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3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190" name="Google Shape;190;p13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3"/>
          <p:cNvSpPr txBox="1"/>
          <p:nvPr>
            <p:ph idx="4294967295" type="ctrTitle"/>
          </p:nvPr>
        </p:nvSpPr>
        <p:spPr>
          <a:xfrm>
            <a:off x="630000" y="4325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em Generative AI (Inteligência Artificial) refere-se a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 inicial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ponto de partida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fornecido a um modelo de linguagem que orienta o modelo para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gerar texto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conteúdo relevante com base nessa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/>
          <p:nvPr/>
        </p:nvSpPr>
        <p:spPr>
          <a:xfrm>
            <a:off x="1594813" y="2919250"/>
            <a:ext cx="4232100" cy="5253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1728763" y="2966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Gere o nome de 4 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14"/>
          <p:cNvGrpSpPr/>
          <p:nvPr/>
        </p:nvGrpSpPr>
        <p:grpSpPr>
          <a:xfrm>
            <a:off x="6081888" y="2919250"/>
            <a:ext cx="1467300" cy="525300"/>
            <a:chOff x="6009200" y="640950"/>
            <a:chExt cx="1467300" cy="525300"/>
          </a:xfrm>
        </p:grpSpPr>
        <p:sp>
          <p:nvSpPr>
            <p:cNvPr id="200" name="Google Shape;200;p14"/>
            <p:cNvSpPr/>
            <p:nvPr/>
          </p:nvSpPr>
          <p:spPr>
            <a:xfrm>
              <a:off x="6009200" y="640950"/>
              <a:ext cx="1467300" cy="5253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 txBox="1"/>
            <p:nvPr/>
          </p:nvSpPr>
          <p:spPr>
            <a:xfrm>
              <a:off x="6082375" y="688050"/>
              <a:ext cx="1331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</a:t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2528638" y="3789900"/>
            <a:ext cx="4232100" cy="525300"/>
            <a:chOff x="2455950" y="1511600"/>
            <a:chExt cx="4232100" cy="525300"/>
          </a:xfrm>
        </p:grpSpPr>
        <p:sp>
          <p:nvSpPr>
            <p:cNvPr id="203" name="Google Shape;203;p14"/>
            <p:cNvSpPr/>
            <p:nvPr/>
          </p:nvSpPr>
          <p:spPr>
            <a:xfrm>
              <a:off x="2455950" y="1511600"/>
              <a:ext cx="4232100" cy="5253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 txBox="1"/>
            <p:nvPr/>
          </p:nvSpPr>
          <p:spPr>
            <a:xfrm>
              <a:off x="2589900" y="1558700"/>
              <a:ext cx="374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EFEFE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Fernanda, Gabriel, Maria e Welton.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4"/>
          <p:cNvSpPr txBox="1"/>
          <p:nvPr>
            <p:ph idx="4294967295" type="ctrTitle"/>
          </p:nvPr>
        </p:nvSpPr>
        <p:spPr>
          <a:xfrm>
            <a:off x="611350" y="749125"/>
            <a:ext cx="8066700" cy="122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 ser uma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pergunta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ou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aciona a IA para produzir respostas, ideias ou sugestões </a:t>
            </a:r>
            <a:r>
              <a:rPr b="0" i="0" lang="pt-BR" sz="2100" u="sng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contextualmente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apropriadas.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idx="4294967295" type="ctrTitle"/>
          </p:nvPr>
        </p:nvSpPr>
        <p:spPr>
          <a:xfrm>
            <a:off x="539825" y="21100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SysLog GenAI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idx="4294967295" type="ctrTitle"/>
          </p:nvPr>
        </p:nvSpPr>
        <p:spPr>
          <a:xfrm>
            <a:off x="553800" y="203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 para solucionar Logs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6" name="Google Shape;216;p19"/>
          <p:cNvSpPr txBox="1"/>
          <p:nvPr>
            <p:ph idx="4294967295" type="ctrTitle"/>
          </p:nvPr>
        </p:nvSpPr>
        <p:spPr>
          <a:xfrm>
            <a:off x="538650" y="953050"/>
            <a:ext cx="8066700" cy="213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5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Logs de conexão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salvos numa pilha Kafka;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Consulta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solucionar;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Criação de um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prompt eficiente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consulte a AI sobre esses logs;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Obtenção da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desse problema;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do 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risco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daquele evento.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668000" y="3643200"/>
            <a:ext cx="668774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2847150" y="3540208"/>
            <a:ext cx="519325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2383800" y="3643191"/>
            <a:ext cx="614100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667995" y="4297450"/>
            <a:ext cx="61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2221650" y="4297450"/>
            <a:ext cx="13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Pilha Kafka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2" name="Google Shape;222;p19"/>
          <p:cNvCxnSpPr>
            <a:stCxn id="217" idx="3"/>
            <a:endCxn id="219" idx="1"/>
          </p:cNvCxnSpPr>
          <p:nvPr/>
        </p:nvCxnSpPr>
        <p:spPr>
          <a:xfrm>
            <a:off x="1336774" y="3950250"/>
            <a:ext cx="1047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23" name="Google Shape;223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4216500" y="364320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9"/>
          <p:cNvCxnSpPr>
            <a:stCxn id="219" idx="3"/>
            <a:endCxn id="223" idx="1"/>
          </p:cNvCxnSpPr>
          <p:nvPr/>
        </p:nvCxnSpPr>
        <p:spPr>
          <a:xfrm>
            <a:off x="2997900" y="3950241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5" name="Google Shape;225;p19"/>
          <p:cNvSpPr txBox="1"/>
          <p:nvPr/>
        </p:nvSpPr>
        <p:spPr>
          <a:xfrm>
            <a:off x="3781100" y="4297450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Análise pela AI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6049200" y="353745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19"/>
          <p:cNvCxnSpPr>
            <a:stCxn id="223" idx="3"/>
            <a:endCxn id="226" idx="1"/>
          </p:cNvCxnSpPr>
          <p:nvPr/>
        </p:nvCxnSpPr>
        <p:spPr>
          <a:xfrm>
            <a:off x="4830600" y="395024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28" name="Google Shape;228;p19"/>
          <p:cNvSpPr txBox="1"/>
          <p:nvPr/>
        </p:nvSpPr>
        <p:spPr>
          <a:xfrm>
            <a:off x="5949750" y="4297450"/>
            <a:ext cx="10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765000" y="357282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19"/>
          <p:cNvCxnSpPr>
            <a:stCxn id="226" idx="3"/>
            <a:endCxn id="229" idx="1"/>
          </p:cNvCxnSpPr>
          <p:nvPr/>
        </p:nvCxnSpPr>
        <p:spPr>
          <a:xfrm>
            <a:off x="6874800" y="3950250"/>
            <a:ext cx="89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31" name="Google Shape;231;p19"/>
          <p:cNvSpPr txBox="1"/>
          <p:nvPr/>
        </p:nvSpPr>
        <p:spPr>
          <a:xfrm>
            <a:off x="7767875" y="4297450"/>
            <a:ext cx="7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Risco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idx="4294967295" type="ctrTitle"/>
          </p:nvPr>
        </p:nvSpPr>
        <p:spPr>
          <a:xfrm>
            <a:off x="553800" y="584900"/>
            <a:ext cx="8066700" cy="2032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3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pt-BR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Possibilidades</a:t>
            </a:r>
            <a:endParaRPr b="0" i="0" sz="31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p20"/>
          <p:cNvSpPr txBox="1"/>
          <p:nvPr>
            <p:ph idx="4294967295" type="ctrTitle"/>
          </p:nvPr>
        </p:nvSpPr>
        <p:spPr>
          <a:xfrm>
            <a:off x="538650" y="1334050"/>
            <a:ext cx="8066700" cy="1237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Trabalhar com logs do Kafka ou logs gerados pela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Editar e personalizar cada fase da interação com a AI;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Escolher qual parâmetro do log será analisado.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2901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16400" y="4096816"/>
            <a:ext cx="614100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4">
            <a:alphaModFix amt="70000"/>
          </a:blip>
          <a:srcRect b="34938" l="21533" r="20612" t="0"/>
          <a:stretch/>
        </p:blipFill>
        <p:spPr>
          <a:xfrm>
            <a:off x="1676425" y="2809338"/>
            <a:ext cx="355276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554250" y="3908074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31175" y="3398959"/>
            <a:ext cx="614100" cy="614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0"/>
          <p:cNvCxnSpPr>
            <a:stCxn id="238" idx="3"/>
            <a:endCxn id="242" idx="1"/>
          </p:cNvCxnSpPr>
          <p:nvPr/>
        </p:nvCxnSpPr>
        <p:spPr>
          <a:xfrm>
            <a:off x="1730500" y="3208866"/>
            <a:ext cx="1800600" cy="497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44" name="Google Shape;244;p20"/>
          <p:cNvSpPr txBox="1"/>
          <p:nvPr/>
        </p:nvSpPr>
        <p:spPr>
          <a:xfrm>
            <a:off x="1885125" y="35819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5" name="Google Shape;245;p20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5363875" y="3293200"/>
            <a:ext cx="825600" cy="82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0"/>
          <p:cNvCxnSpPr>
            <a:stCxn id="242" idx="3"/>
            <a:endCxn id="245" idx="1"/>
          </p:cNvCxnSpPr>
          <p:nvPr/>
        </p:nvCxnSpPr>
        <p:spPr>
          <a:xfrm>
            <a:off x="4145275" y="3705999"/>
            <a:ext cx="1218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47" name="Google Shape;247;p20"/>
          <p:cNvPicPr preferRelativeResize="0"/>
          <p:nvPr/>
        </p:nvPicPr>
        <p:blipFill rotWithShape="1">
          <a:blip r:embed="rId7">
            <a:alphaModFix amt="72000"/>
          </a:blip>
          <a:srcRect b="0" l="0" r="0" t="0"/>
          <a:stretch/>
        </p:blipFill>
        <p:spPr>
          <a:xfrm>
            <a:off x="7272750" y="3328575"/>
            <a:ext cx="754851" cy="75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0"/>
          <p:cNvCxnSpPr>
            <a:stCxn id="245" idx="3"/>
            <a:endCxn id="247" idx="1"/>
          </p:cNvCxnSpPr>
          <p:nvPr/>
        </p:nvCxnSpPr>
        <p:spPr>
          <a:xfrm>
            <a:off x="6189475" y="37060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249" name="Google Shape;249;p20"/>
          <p:cNvSpPr txBox="1"/>
          <p:nvPr/>
        </p:nvSpPr>
        <p:spPr>
          <a:xfrm>
            <a:off x="42424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6220375" y="3619550"/>
            <a:ext cx="109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2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Editável</a:t>
            </a:r>
            <a:endParaRPr b="0" i="0" sz="1600" u="none" cap="none" strike="noStrike">
              <a:solidFill>
                <a:srgbClr val="FFF2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51" name="Google Shape;251;p20"/>
          <p:cNvCxnSpPr>
            <a:stCxn id="239" idx="3"/>
            <a:endCxn id="242" idx="1"/>
          </p:cNvCxnSpPr>
          <p:nvPr/>
        </p:nvCxnSpPr>
        <p:spPr>
          <a:xfrm flipH="1" rot="10800000">
            <a:off x="1730500" y="3706066"/>
            <a:ext cx="1800600" cy="69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idx="4294967295" type="ctrTitle"/>
          </p:nvPr>
        </p:nvSpPr>
        <p:spPr>
          <a:xfrm>
            <a:off x="539825" y="2170825"/>
            <a:ext cx="58572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idx="4294967295" type="ctrTitle"/>
          </p:nvPr>
        </p:nvSpPr>
        <p:spPr>
          <a:xfrm>
            <a:off x="539825" y="2186250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0" y="1395625"/>
            <a:ext cx="3942000" cy="2200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/>
        </p:nvSpPr>
        <p:spPr>
          <a:xfrm>
            <a:off x="4623500" y="7355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Precisão Aprimorada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4850725" y="1428750"/>
            <a:ext cx="373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geração de logs por meio de parâmetros dinâmicos resulta em respostas mais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precisas e pertinentes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permite uma compreensão mais profunda das questões em mãos, impulsionando a resolução eficiente.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/>
        </p:nvSpPr>
        <p:spPr>
          <a:xfrm>
            <a:off x="4623500" y="811775"/>
            <a:ext cx="39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pt-BR" sz="21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pt-BR" sz="21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Resolução ágil de erros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4819825" y="1504950"/>
            <a:ext cx="377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Ao adotar essa prática, somos capazes de identificar e solucionar erros de maneira </a:t>
            </a:r>
            <a:r>
              <a:rPr b="1"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rápida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Isso resulta em tempos de respostas reduzidos e minimiza interrupções operacionais indesejadas.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6679" l="0" r="0" t="3657"/>
          <a:stretch/>
        </p:blipFill>
        <p:spPr>
          <a:xfrm>
            <a:off x="630000" y="1349050"/>
            <a:ext cx="394335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idx="4294967295" type="ctrTitle"/>
          </p:nvPr>
        </p:nvSpPr>
        <p:spPr>
          <a:xfrm>
            <a:off x="539825" y="2170825"/>
            <a:ext cx="51231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0" i="0" lang="pt-BR" sz="4000" u="none" cap="none" strike="noStrik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róximos passos</a:t>
            </a:r>
            <a:endParaRPr b="0" i="0" sz="4000" u="none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4294967295" type="ctrTitle"/>
          </p:nvPr>
        </p:nvSpPr>
        <p:spPr>
          <a:xfrm>
            <a:off x="630000" y="1160550"/>
            <a:ext cx="7835100" cy="1509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Subir a aplicação para a AWS;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Migrar um banco de dados (Dynamo DB) na AWS</a:t>
            </a:r>
            <a:r>
              <a:rPr lang="pt-BR" sz="2100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1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_ </a:t>
            </a:r>
            <a:r>
              <a:rPr b="0" i="0" lang="pt-BR" sz="2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Entrar em contato com outras áreas do Itaú e tentar ajudá-las a solucionar problemas;</a:t>
            </a:r>
            <a:endParaRPr b="0" i="0" sz="2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44573" l="0" r="0" t="0"/>
          <a:stretch/>
        </p:blipFill>
        <p:spPr>
          <a:xfrm>
            <a:off x="2438500" y="3375050"/>
            <a:ext cx="1224225" cy="4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b="-3828" l="0" r="0" t="58397"/>
          <a:stretch/>
        </p:blipFill>
        <p:spPr>
          <a:xfrm>
            <a:off x="2438500" y="3786730"/>
            <a:ext cx="1224225" cy="33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 rotWithShape="1">
          <a:blip r:embed="rId5">
            <a:alphaModFix/>
          </a:blip>
          <a:srcRect b="16933" l="4293" r="10161" t="14027"/>
          <a:stretch/>
        </p:blipFill>
        <p:spPr>
          <a:xfrm>
            <a:off x="4921363" y="3236025"/>
            <a:ext cx="2478467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7079356" y="3890750"/>
            <a:ext cx="320400" cy="211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81b503483_0_29"/>
          <p:cNvSpPr txBox="1"/>
          <p:nvPr>
            <p:ph idx="4294967295" type="ctrTitle"/>
          </p:nvPr>
        </p:nvSpPr>
        <p:spPr>
          <a:xfrm>
            <a:off x="539825" y="1789825"/>
            <a:ext cx="63135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000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Guia prático de </a:t>
            </a:r>
            <a:r>
              <a:rPr lang="pt-BR" sz="4000" u="sng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</a:rPr>
              <a:t>Engenharia de Prompt</a:t>
            </a:r>
            <a:endParaRPr b="0" i="0" sz="4000" u="sng" cap="none" strike="noStrik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e81b50348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00" y="152400"/>
            <a:ext cx="409919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e81b50348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e81b503483_0_37"/>
          <p:cNvSpPr txBox="1"/>
          <p:nvPr/>
        </p:nvSpPr>
        <p:spPr>
          <a:xfrm>
            <a:off x="69591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g1e81b503483_0_37"/>
          <p:cNvSpPr txBox="1"/>
          <p:nvPr/>
        </p:nvSpPr>
        <p:spPr>
          <a:xfrm>
            <a:off x="69591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g1e81b503483_0_37"/>
          <p:cNvSpPr txBox="1"/>
          <p:nvPr/>
        </p:nvSpPr>
        <p:spPr>
          <a:xfrm>
            <a:off x="7852950" y="7796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3" name="Google Shape;303;g1e81b503483_0_37"/>
          <p:cNvSpPr txBox="1"/>
          <p:nvPr/>
        </p:nvSpPr>
        <p:spPr>
          <a:xfrm>
            <a:off x="7852950" y="3878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e81b503483_0_45"/>
          <p:cNvPicPr preferRelativeResize="0"/>
          <p:nvPr/>
        </p:nvPicPr>
        <p:blipFill rotWithShape="1">
          <a:blip r:embed="rId3">
            <a:alphaModFix/>
          </a:blip>
          <a:srcRect b="0" l="0" r="44499" t="0"/>
          <a:stretch/>
        </p:blipFill>
        <p:spPr>
          <a:xfrm>
            <a:off x="177300" y="1222863"/>
            <a:ext cx="2917924" cy="25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e81b50348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800" y="152400"/>
            <a:ext cx="3402753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e81b503483_0_45"/>
          <p:cNvPicPr preferRelativeResize="0"/>
          <p:nvPr/>
        </p:nvPicPr>
        <p:blipFill rotWithShape="1">
          <a:blip r:embed="rId3">
            <a:alphaModFix/>
          </a:blip>
          <a:srcRect b="0" l="62602" r="0" t="0"/>
          <a:stretch/>
        </p:blipFill>
        <p:spPr>
          <a:xfrm>
            <a:off x="3353938" y="1222875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e81b503483_0_45"/>
          <p:cNvSpPr txBox="1"/>
          <p:nvPr/>
        </p:nvSpPr>
        <p:spPr>
          <a:xfrm>
            <a:off x="3866913" y="136085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g1e81b503483_0_45"/>
          <p:cNvSpPr txBox="1"/>
          <p:nvPr/>
        </p:nvSpPr>
        <p:spPr>
          <a:xfrm>
            <a:off x="3866913" y="16754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g1e81b503483_0_45"/>
          <p:cNvSpPr txBox="1"/>
          <p:nvPr/>
        </p:nvSpPr>
        <p:spPr>
          <a:xfrm>
            <a:off x="4571988" y="16754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g1e81b503483_0_45"/>
          <p:cNvSpPr txBox="1"/>
          <p:nvPr/>
        </p:nvSpPr>
        <p:spPr>
          <a:xfrm>
            <a:off x="4571988" y="136085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e81b503483_0_54"/>
          <p:cNvPicPr preferRelativeResize="0"/>
          <p:nvPr/>
        </p:nvPicPr>
        <p:blipFill rotWithShape="1">
          <a:blip r:embed="rId3">
            <a:alphaModFix/>
          </a:blip>
          <a:srcRect b="0" l="0" r="44848" t="0"/>
          <a:stretch/>
        </p:blipFill>
        <p:spPr>
          <a:xfrm>
            <a:off x="152400" y="152400"/>
            <a:ext cx="273542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e81b503483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590" y="492750"/>
            <a:ext cx="3727011" cy="41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e81b503483_0_54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3093125" y="1295913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e81b503483_0_54"/>
          <p:cNvSpPr txBox="1"/>
          <p:nvPr/>
        </p:nvSpPr>
        <p:spPr>
          <a:xfrm>
            <a:off x="363093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3" name="Google Shape;323;g1e81b503483_0_54"/>
          <p:cNvSpPr txBox="1"/>
          <p:nvPr/>
        </p:nvSpPr>
        <p:spPr>
          <a:xfrm>
            <a:off x="363093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g1e81b503483_0_54"/>
          <p:cNvSpPr txBox="1"/>
          <p:nvPr/>
        </p:nvSpPr>
        <p:spPr>
          <a:xfrm>
            <a:off x="4293888" y="173717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g1e81b503483_0_54"/>
          <p:cNvSpPr txBox="1"/>
          <p:nvPr/>
        </p:nvSpPr>
        <p:spPr>
          <a:xfrm>
            <a:off x="4293888" y="1422625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e81b503483_0_58"/>
          <p:cNvPicPr preferRelativeResize="0"/>
          <p:nvPr/>
        </p:nvPicPr>
        <p:blipFill rotWithShape="1">
          <a:blip r:embed="rId3">
            <a:alphaModFix/>
          </a:blip>
          <a:srcRect b="0" l="0" r="45426" t="0"/>
          <a:stretch/>
        </p:blipFill>
        <p:spPr>
          <a:xfrm>
            <a:off x="185600" y="101225"/>
            <a:ext cx="2362101" cy="49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e81b50348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550" y="152400"/>
            <a:ext cx="3940049" cy="4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e81b503483_0_58"/>
          <p:cNvPicPr preferRelativeResize="0"/>
          <p:nvPr/>
        </p:nvPicPr>
        <p:blipFill rotWithShape="1">
          <a:blip r:embed="rId5">
            <a:alphaModFix/>
          </a:blip>
          <a:srcRect b="0" l="62602" r="0" t="0"/>
          <a:stretch/>
        </p:blipFill>
        <p:spPr>
          <a:xfrm>
            <a:off x="2816538" y="1295900"/>
            <a:ext cx="1966152" cy="2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e81b503483_0_58"/>
          <p:cNvSpPr txBox="1"/>
          <p:nvPr/>
        </p:nvSpPr>
        <p:spPr>
          <a:xfrm>
            <a:off x="3329088" y="143035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4" name="Google Shape;334;g1e81b503483_0_58"/>
          <p:cNvSpPr txBox="1"/>
          <p:nvPr/>
        </p:nvSpPr>
        <p:spPr>
          <a:xfrm>
            <a:off x="3329088" y="17449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g1e81b503483_0_58"/>
          <p:cNvSpPr txBox="1"/>
          <p:nvPr/>
        </p:nvSpPr>
        <p:spPr>
          <a:xfrm>
            <a:off x="4022938" y="174490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6" name="Google Shape;336;g1e81b503483_0_58"/>
          <p:cNvSpPr txBox="1"/>
          <p:nvPr/>
        </p:nvSpPr>
        <p:spPr>
          <a:xfrm>
            <a:off x="4022938" y="1430350"/>
            <a:ext cx="278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+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idx="4294967295" type="ctrTitle"/>
          </p:nvPr>
        </p:nvSpPr>
        <p:spPr>
          <a:xfrm>
            <a:off x="528425" y="1519650"/>
            <a:ext cx="7674000" cy="21042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7333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F6B26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r>
              <a:rPr b="0" i="0" lang="pt-BR" sz="3100" u="none" cap="none" strike="noStrike">
                <a:solidFill>
                  <a:srgbClr val="E69138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b="1" i="0" lang="pt-BR" sz="32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Generative AI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(Inteligência Artificial Generativa) é um conjunto de técnicas e modelos treinados para aprender </a:t>
            </a:r>
            <a:r>
              <a:rPr b="0" i="0" lang="pt-BR" sz="3100" u="sng" cap="none" strike="noStrike">
                <a:solidFill>
                  <a:srgbClr val="FFF2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padrões e características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. </a:t>
            </a:r>
            <a:endParaRPr b="0" i="0" sz="31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>
            <p:ph idx="1" type="subTitle"/>
          </p:nvPr>
        </p:nvSpPr>
        <p:spPr>
          <a:xfrm>
            <a:off x="846250" y="430927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Laboratório de Imersão em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Engenharia de Software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| Itaú e 42 SP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2" name="Google Shape;342;p30"/>
          <p:cNvSpPr txBox="1"/>
          <p:nvPr>
            <p:ph type="ctrTitle"/>
          </p:nvPr>
        </p:nvSpPr>
        <p:spPr>
          <a:xfrm>
            <a:off x="479988" y="406325"/>
            <a:ext cx="85206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8352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 R O M P T</a:t>
            </a:r>
            <a:r>
              <a:rPr lang="pt-BR" sz="40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4000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endParaRPr b="1" sz="4000">
              <a:solidFill>
                <a:srgbClr val="F6B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936600" y="1682651"/>
            <a:ext cx="1777649" cy="177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572175" y="1786200"/>
            <a:ext cx="4482822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 txBox="1"/>
          <p:nvPr/>
        </p:nvSpPr>
        <p:spPr>
          <a:xfrm>
            <a:off x="2838750" y="2171275"/>
            <a:ext cx="4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1e82faa4bd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696" y="-887675"/>
            <a:ext cx="9224694" cy="603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81b503483_0_73"/>
          <p:cNvSpPr txBox="1"/>
          <p:nvPr/>
        </p:nvSpPr>
        <p:spPr>
          <a:xfrm>
            <a:off x="-918450" y="2746550"/>
            <a:ext cx="77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       </a:t>
            </a:r>
            <a:endParaRPr>
              <a:solidFill>
                <a:srgbClr val="F6B26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56" name="Google Shape;356;g1e81b503483_0_73"/>
          <p:cNvPicPr preferRelativeResize="0"/>
          <p:nvPr/>
        </p:nvPicPr>
        <p:blipFill rotWithShape="1">
          <a:blip r:embed="rId3">
            <a:alphaModFix/>
          </a:blip>
          <a:srcRect b="15682" l="4836" r="10761" t="0"/>
          <a:stretch/>
        </p:blipFill>
        <p:spPr>
          <a:xfrm>
            <a:off x="353663" y="1087663"/>
            <a:ext cx="14847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357" name="Google Shape;357;g1e81b503483_0_73"/>
          <p:cNvPicPr preferRelativeResize="0"/>
          <p:nvPr/>
        </p:nvPicPr>
        <p:blipFill rotWithShape="1">
          <a:blip r:embed="rId4">
            <a:alphaModFix/>
          </a:blip>
          <a:srcRect b="17185" l="7592" r="21187" t="11594"/>
          <a:stretch/>
        </p:blipFill>
        <p:spPr>
          <a:xfrm>
            <a:off x="3844663" y="1070225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pic>
        <p:nvPicPr>
          <p:cNvPr id="358" name="Google Shape;358;g1e81b503483_0_73"/>
          <p:cNvPicPr preferRelativeResize="0"/>
          <p:nvPr/>
        </p:nvPicPr>
        <p:blipFill rotWithShape="1">
          <a:blip r:embed="rId5">
            <a:alphaModFix/>
          </a:blip>
          <a:srcRect b="9582" l="6567" r="6567" t="3544"/>
          <a:stretch/>
        </p:blipFill>
        <p:spPr>
          <a:xfrm>
            <a:off x="5589413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pic>
        <p:nvPicPr>
          <p:cNvPr id="359" name="Google Shape;359;g1e81b503483_0_73"/>
          <p:cNvPicPr preferRelativeResize="0"/>
          <p:nvPr/>
        </p:nvPicPr>
        <p:blipFill rotWithShape="1">
          <a:blip r:embed="rId6">
            <a:alphaModFix/>
          </a:blip>
          <a:srcRect b="27258" l="19976" r="30418" t="22317"/>
          <a:stretch/>
        </p:blipFill>
        <p:spPr>
          <a:xfrm>
            <a:off x="2099925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1000"/>
              </a:srgbClr>
            </a:outerShdw>
          </a:effectLst>
        </p:spPr>
      </p:pic>
      <p:sp>
        <p:nvSpPr>
          <p:cNvPr id="360" name="Google Shape;360;g1e81b503483_0_73"/>
          <p:cNvSpPr txBox="1"/>
          <p:nvPr>
            <p:ph idx="1" type="subTitle"/>
          </p:nvPr>
        </p:nvSpPr>
        <p:spPr>
          <a:xfrm>
            <a:off x="573550" y="4777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_</a:t>
            </a:r>
            <a:r>
              <a:rPr lang="pt-BR" sz="1600">
                <a:solidFill>
                  <a:srgbClr val="674EA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Equipe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42SP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+ </a:t>
            </a:r>
            <a:r>
              <a:rPr b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Itaú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1e81b503483_0_73"/>
          <p:cNvSpPr txBox="1"/>
          <p:nvPr/>
        </p:nvSpPr>
        <p:spPr>
          <a:xfrm>
            <a:off x="256875" y="2629025"/>
            <a:ext cx="243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Fernanda Gastal</a:t>
            </a:r>
            <a:endParaRPr/>
          </a:p>
        </p:txBody>
      </p:sp>
      <p:sp>
        <p:nvSpPr>
          <p:cNvPr id="362" name="Google Shape;362;g1e81b503483_0_73"/>
          <p:cNvSpPr txBox="1"/>
          <p:nvPr/>
        </p:nvSpPr>
        <p:spPr>
          <a:xfrm>
            <a:off x="2089700" y="2629025"/>
            <a:ext cx="151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Issao</a:t>
            </a:r>
            <a:endParaRPr/>
          </a:p>
        </p:txBody>
      </p:sp>
      <p:sp>
        <p:nvSpPr>
          <p:cNvPr id="363" name="Google Shape;363;g1e81b503483_0_73"/>
          <p:cNvSpPr txBox="1"/>
          <p:nvPr/>
        </p:nvSpPr>
        <p:spPr>
          <a:xfrm>
            <a:off x="3970600" y="2629025"/>
            <a:ext cx="134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Maria Clara</a:t>
            </a:r>
            <a:endParaRPr/>
          </a:p>
        </p:txBody>
      </p:sp>
      <p:sp>
        <p:nvSpPr>
          <p:cNvPr id="364" name="Google Shape;364;g1e81b503483_0_73"/>
          <p:cNvSpPr txBox="1"/>
          <p:nvPr/>
        </p:nvSpPr>
        <p:spPr>
          <a:xfrm>
            <a:off x="5597025" y="26290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Welton Leite</a:t>
            </a:r>
            <a:endParaRPr/>
          </a:p>
        </p:txBody>
      </p:sp>
      <p:pic>
        <p:nvPicPr>
          <p:cNvPr id="365" name="Google Shape;365;g1e81b503483_0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425" y="3057050"/>
            <a:ext cx="1194226" cy="148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e81b503483_0_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2038" y="3057050"/>
            <a:ext cx="1194218" cy="148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e81b503483_0_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9386" y="3057050"/>
            <a:ext cx="1210337" cy="150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e81b503483_0_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1525" y="3057050"/>
            <a:ext cx="1194202" cy="148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e81b503483_0_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34163" y="1087663"/>
            <a:ext cx="1483200" cy="1483200"/>
          </a:xfrm>
          <a:prstGeom prst="ellipse">
            <a:avLst/>
          </a:prstGeom>
          <a:noFill/>
          <a:ln>
            <a:noFill/>
          </a:ln>
          <a:effectLst>
            <a:outerShdw blurRad="928688" rotWithShape="0" algn="bl" dist="104775">
              <a:srgbClr val="D9D9D9">
                <a:alpha val="10000"/>
              </a:srgbClr>
            </a:outerShdw>
          </a:effectLst>
        </p:spPr>
      </p:pic>
      <p:sp>
        <p:nvSpPr>
          <p:cNvPr id="370" name="Google Shape;370;g1e81b503483_0_73"/>
          <p:cNvSpPr txBox="1"/>
          <p:nvPr/>
        </p:nvSpPr>
        <p:spPr>
          <a:xfrm>
            <a:off x="7494175" y="2629025"/>
            <a:ext cx="238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Edu Sejas</a:t>
            </a:r>
            <a:endParaRPr/>
          </a:p>
        </p:txBody>
      </p:sp>
      <p:pic>
        <p:nvPicPr>
          <p:cNvPr id="371" name="Google Shape;371;g1e81b503483_0_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3950" y="3067088"/>
            <a:ext cx="1194202" cy="148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e81b503483_0_73"/>
          <p:cNvPicPr preferRelativeResize="0"/>
          <p:nvPr/>
        </p:nvPicPr>
        <p:blipFill rotWithShape="1">
          <a:blip r:embed="rId12">
            <a:alphaModFix/>
          </a:blip>
          <a:srcRect b="33282" l="11431" r="11431" t="7800"/>
          <a:stretch/>
        </p:blipFill>
        <p:spPr>
          <a:xfrm>
            <a:off x="7689987" y="3135725"/>
            <a:ext cx="1022127" cy="10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4850"/>
            <a:ext cx="9144000" cy="55006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/>
          <p:nvPr/>
        </p:nvSpPr>
        <p:spPr>
          <a:xfrm>
            <a:off x="5167375" y="474600"/>
            <a:ext cx="3485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Tem a capacidade de gerar </a:t>
            </a:r>
            <a:r>
              <a:rPr b="1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"/>
                <a:ea typeface="Montserrat"/>
                <a:cs typeface="Montserrat"/>
                <a:sym typeface="Montserrat"/>
              </a:rPr>
              <a:t>novos dados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 de forma </a:t>
            </a:r>
            <a:r>
              <a:rPr b="0" i="0" lang="pt-BR" sz="3100" u="sng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autônoma</a:t>
            </a: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.</a:t>
            </a:r>
            <a:endParaRPr b="0" i="0" sz="3100" u="none" cap="none" strike="noStrike">
              <a:solidFill>
                <a:schemeClr val="dk1"/>
              </a:solidFill>
              <a:highlight>
                <a:srgbClr val="666666"/>
              </a:highlight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highlight>
                  <a:srgbClr val="666666"/>
                </a:highlight>
                <a:latin typeface="Montserrat ExtraLight"/>
                <a:ea typeface="Montserrat ExtraLight"/>
                <a:cs typeface="Montserrat ExtraLight"/>
                <a:sym typeface="Montserrat ExtraLight"/>
              </a:rPr>
              <a:t>Exemplo: imagem, texto, áudio etc.</a:t>
            </a:r>
            <a:endParaRPr b="0" i="0" sz="1400" u="none" cap="none" strike="noStrike">
              <a:solidFill>
                <a:schemeClr val="dk1"/>
              </a:solidFill>
              <a:highlight>
                <a:srgbClr val="66666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e7f88db395_0_0"/>
          <p:cNvPicPr preferRelativeResize="0"/>
          <p:nvPr/>
        </p:nvPicPr>
        <p:blipFill rotWithShape="1">
          <a:blip r:embed="rId3">
            <a:alphaModFix/>
          </a:blip>
          <a:srcRect b="0" l="994" r="2367" t="0"/>
          <a:stretch/>
        </p:blipFill>
        <p:spPr>
          <a:xfrm>
            <a:off x="0" y="834200"/>
            <a:ext cx="9144001" cy="286550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7f88db395_0_0"/>
          <p:cNvSpPr txBox="1"/>
          <p:nvPr/>
        </p:nvSpPr>
        <p:spPr>
          <a:xfrm>
            <a:off x="149325" y="38017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01: A IA Preditiva se concentra em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prever eventos ou resultados futuros com base em dados históricos e padrões identificados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Utiliza algoritmos e modelos de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para analisar grandes conjuntos de dados e fazer previsões sobre o que é provável. &lt;https://pt.linkedin.com/pulse/ia-generativa-vs-preditiva-uma-jornada-de-descoberta-diogo-santos&gt;.</a:t>
            </a:r>
            <a:endParaRPr b="0" i="0" sz="8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e7f88db39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5" y="333375"/>
            <a:ext cx="775335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e7f88db395_0_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1e7f88db395_0_8"/>
          <p:cNvSpPr txBox="1"/>
          <p:nvPr/>
        </p:nvSpPr>
        <p:spPr>
          <a:xfrm>
            <a:off x="170550" y="4258900"/>
            <a:ext cx="880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Fig. 02: A IA Descritiva busca </a:t>
            </a:r>
            <a:r>
              <a:rPr b="1" i="0" lang="pt-BR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descrever e entender os padrões presentes nos dados</a:t>
            </a:r>
            <a:r>
              <a:rPr b="0" i="0" lang="pt-BR" sz="8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Se os comportamentos de determinado usuário se assemelham ao de uma pessoa inadimplente, a Inteligência Artificial identifica o risco e nega o crédito. &lt;https://www.linkedin.com/pulse/understanding-distinction-generative-models-vs-shailendra-prajapati&gt;.</a:t>
            </a:r>
            <a:endParaRPr b="0" i="0" sz="800" u="none" cap="none" strike="noStrike">
              <a:solidFill>
                <a:srgbClr val="CCCC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idx="4294967295" type="ctrTitle"/>
          </p:nvPr>
        </p:nvSpPr>
        <p:spPr>
          <a:xfrm>
            <a:off x="1697950" y="397800"/>
            <a:ext cx="12408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7"/>
          <p:cNvSpPr txBox="1"/>
          <p:nvPr>
            <p:ph idx="4294967295" type="ctrTitle"/>
          </p:nvPr>
        </p:nvSpPr>
        <p:spPr>
          <a:xfrm>
            <a:off x="5110825" y="11762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Retorno de um </a:t>
            </a: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evento de rede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que gerou </a:t>
            </a:r>
            <a:r>
              <a:rPr b="0" i="1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warning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ou erro.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7"/>
          <p:cNvSpPr txBox="1"/>
          <p:nvPr>
            <p:ph idx="4294967295" type="ctrTitle"/>
          </p:nvPr>
        </p:nvSpPr>
        <p:spPr>
          <a:xfrm>
            <a:off x="6118525" y="397800"/>
            <a:ext cx="1355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0" i="0" sz="1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" name="Google Shape;95;p7"/>
          <p:cNvCxnSpPr/>
          <p:nvPr/>
        </p:nvCxnSpPr>
        <p:spPr>
          <a:xfrm>
            <a:off x="641125" y="780125"/>
            <a:ext cx="7890000" cy="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6" name="Google Shape;96;p7"/>
          <p:cNvCxnSpPr/>
          <p:nvPr/>
        </p:nvCxnSpPr>
        <p:spPr>
          <a:xfrm>
            <a:off x="4572000" y="390100"/>
            <a:ext cx="0" cy="43221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50" y="11807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"/>
          <p:cNvSpPr txBox="1"/>
          <p:nvPr/>
        </p:nvSpPr>
        <p:spPr>
          <a:xfrm>
            <a:off x="2051150" y="1382038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 de Erro</a:t>
            </a:r>
            <a:endParaRPr b="0" i="0" sz="16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237887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/>
        </p:nvSpPr>
        <p:spPr>
          <a:xfrm>
            <a:off x="2051150" y="2401450"/>
            <a:ext cx="13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7"/>
          <p:cNvSpPr txBox="1"/>
          <p:nvPr>
            <p:ph idx="4294967295" type="ctrTitle"/>
          </p:nvPr>
        </p:nvSpPr>
        <p:spPr>
          <a:xfrm>
            <a:off x="5110825" y="2066050"/>
            <a:ext cx="3318900" cy="6903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texto ou instrução passada para a AI.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25" y="339902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/>
        </p:nvSpPr>
        <p:spPr>
          <a:xfrm>
            <a:off x="2065700" y="3436150"/>
            <a:ext cx="13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9CB9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Adequado</a:t>
            </a:r>
            <a:endParaRPr b="0" i="0" sz="1600" u="none" cap="none" strike="noStrike">
              <a:solidFill>
                <a:srgbClr val="F9CB9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850" y="3240550"/>
            <a:ext cx="331101" cy="3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600" y="4026775"/>
            <a:ext cx="331101" cy="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>
            <p:ph idx="4294967295" type="ctrTitle"/>
          </p:nvPr>
        </p:nvSpPr>
        <p:spPr>
          <a:xfrm>
            <a:off x="5110825" y="2955850"/>
            <a:ext cx="3318900" cy="1604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Engenharia que obtém uma resposta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relevante</a:t>
            </a:r>
            <a:r>
              <a:rPr b="1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600" u="none" cap="none" strike="noStrike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precisa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. Envolve instruções cuidadosas para orientar o </a:t>
            </a:r>
            <a:r>
              <a:rPr b="1" i="0" lang="pt-B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comportamento</a:t>
            </a:r>
            <a:r>
              <a:rPr b="0" i="0" lang="pt-BR" sz="16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da IA e obter respostas específicas.</a:t>
            </a:r>
            <a:endParaRPr b="0" i="0" sz="16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/>
          <p:nvPr>
            <p:ph idx="4294967295" type="ctrTitle"/>
          </p:nvPr>
        </p:nvSpPr>
        <p:spPr>
          <a:xfrm>
            <a:off x="588600" y="1678600"/>
            <a:ext cx="3037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Recebimento de 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um log via texto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8"/>
          <p:cNvSpPr txBox="1"/>
          <p:nvPr/>
        </p:nvSpPr>
        <p:spPr>
          <a:xfrm>
            <a:off x="569400" y="193525"/>
            <a:ext cx="5347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</a:t>
            </a:r>
            <a:r>
              <a:rPr b="1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b="0" i="0" lang="pt-BR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 txBox="1"/>
          <p:nvPr>
            <p:ph idx="4294967295" type="ctrTitle"/>
          </p:nvPr>
        </p:nvSpPr>
        <p:spPr>
          <a:xfrm>
            <a:off x="3272300" y="1678600"/>
            <a:ext cx="180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Chamada da API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8"/>
          <p:cNvSpPr txBox="1"/>
          <p:nvPr>
            <p:ph idx="4294967295" type="ctrTitle"/>
          </p:nvPr>
        </p:nvSpPr>
        <p:spPr>
          <a:xfrm>
            <a:off x="5230650" y="1678600"/>
            <a:ext cx="177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Descrição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8"/>
          <p:cNvSpPr txBox="1"/>
          <p:nvPr>
            <p:ph idx="4294967295" type="ctrTitle"/>
          </p:nvPr>
        </p:nvSpPr>
        <p:spPr>
          <a:xfrm>
            <a:off x="7303875" y="1678600"/>
            <a:ext cx="1342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Solução do Log</a:t>
            </a:r>
            <a:endParaRPr b="0" i="0" sz="20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588600" y="1678600"/>
            <a:ext cx="23178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31792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5073500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7090975" y="1678600"/>
            <a:ext cx="1621500" cy="845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8"/>
          <p:cNvCxnSpPr/>
          <p:nvPr/>
        </p:nvCxnSpPr>
        <p:spPr>
          <a:xfrm>
            <a:off x="588600" y="1447050"/>
            <a:ext cx="8149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" name="Google Shape;121;p8"/>
          <p:cNvCxnSpPr/>
          <p:nvPr/>
        </p:nvCxnSpPr>
        <p:spPr>
          <a:xfrm>
            <a:off x="17251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8"/>
          <p:cNvCxnSpPr/>
          <p:nvPr/>
        </p:nvCxnSpPr>
        <p:spPr>
          <a:xfrm>
            <a:off x="3989950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8"/>
          <p:cNvCxnSpPr/>
          <p:nvPr/>
        </p:nvCxnSpPr>
        <p:spPr>
          <a:xfrm>
            <a:off x="5810725" y="1334088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8"/>
          <p:cNvCxnSpPr/>
          <p:nvPr/>
        </p:nvCxnSpPr>
        <p:spPr>
          <a:xfrm>
            <a:off x="7901725" y="1306113"/>
            <a:ext cx="0" cy="225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8"/>
          <p:cNvSpPr txBox="1"/>
          <p:nvPr/>
        </p:nvSpPr>
        <p:spPr>
          <a:xfrm>
            <a:off x="512400" y="2704850"/>
            <a:ext cx="231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“Log gerado: TCA Received. Details: Instance id=0; VR=default; Source Site ID =172.20.33.214; Destination Site ID=10.203.187.197. TCA-ID=33615858. TCA-Origin=10.203.187.197(R). Exit=[CHAN-ID=26087701, BR-IP=172.320.33.230, DSCP=cs[24], Interface =Tunnel102,Path=INET2[Label=0;0 | 0:102 [0x66]]: Policy Violated=VOICE_CUSTOM: Thresholds(actual/config)=[P2=packet-loss-rate(4.0/4.0), Action=Alert; Alert Type=TCA_VIOLATION.”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5080700" y="2716000"/>
            <a:ext cx="16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“Este erro indica que uma violação de política foi detectada na rede. Em particular, foi detectada uma violação de política de voz personalizada, pois o limite de perda de pacotes (4.0/4.0) foi excedido. Isso resultou em um alerta da violação de TCA (Transmission Control Agreement).”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7045125" y="2728300"/>
            <a:ext cx="169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“Uma possível solução para este erro é verificar a configuração da política de voz personalizada para garantir que ela esteja ajustada de acordo com as necessidades.”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8"/>
          <p:cNvCxnSpPr/>
          <p:nvPr/>
        </p:nvCxnSpPr>
        <p:spPr>
          <a:xfrm>
            <a:off x="3014400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9" name="Google Shape;129;p8"/>
          <p:cNvCxnSpPr/>
          <p:nvPr/>
        </p:nvCxnSpPr>
        <p:spPr>
          <a:xfrm>
            <a:off x="49264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0" name="Google Shape;130;p8"/>
          <p:cNvCxnSpPr/>
          <p:nvPr/>
        </p:nvCxnSpPr>
        <p:spPr>
          <a:xfrm>
            <a:off x="6853025" y="1159525"/>
            <a:ext cx="0" cy="3456600"/>
          </a:xfrm>
          <a:prstGeom prst="straightConnector1">
            <a:avLst/>
          </a:prstGeom>
          <a:noFill/>
          <a:ln cap="flat" cmpd="sng" w="9525">
            <a:solidFill>
              <a:srgbClr val="FCE5C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31" name="Google Shape;131;p8"/>
          <p:cNvSpPr txBox="1"/>
          <p:nvPr/>
        </p:nvSpPr>
        <p:spPr>
          <a:xfrm>
            <a:off x="3098125" y="2755250"/>
            <a:ext cx="180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 request_text(log):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url = “</a:t>
            </a:r>
            <a:r>
              <a:rPr b="0" i="1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https://emerging-ai-resource-2.openai.azure.com/openai/deployments/text-davinci-03/completions?api-version=2022-12-01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body[“prompt”] = log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response = requests.post(url, verify=False, headers=headers, json=body)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return json.loads(response.text)[“choices”][0][“text”]</a:t>
            </a:r>
            <a:endParaRPr b="0" i="0" sz="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idx="4294967295" type="ctrTitle"/>
          </p:nvPr>
        </p:nvSpPr>
        <p:spPr>
          <a:xfrm>
            <a:off x="336525" y="1091625"/>
            <a:ext cx="8514600" cy="10236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60000" dist="38100">
              <a:srgbClr val="FFFFFF">
                <a:alpha val="6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b="0" i="0" lang="pt-BR" sz="3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PromptAI 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permite analisar as </a:t>
            </a:r>
            <a:r>
              <a:rPr b="1" i="0" lang="pt-BR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b="0" i="0" lang="pt-BR" sz="3100" u="none" cap="none" strike="noStrike">
                <a:solidFill>
                  <a:srgbClr val="CCCC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Inteligências Artificiais disponíveis</a:t>
            </a:r>
            <a:endParaRPr b="0" i="0" sz="3100" u="none" cap="none" strike="noStrike">
              <a:solidFill>
                <a:srgbClr val="FCE5C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4664775" y="2643225"/>
            <a:ext cx="266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text-davinci-003</a:t>
            </a:r>
            <a:endParaRPr b="0" i="0" sz="21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4635475" y="3176625"/>
            <a:ext cx="24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code-davinci-002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6124075" y="3710025"/>
            <a:ext cx="99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6B2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gpt-4</a:t>
            </a:r>
            <a:endParaRPr b="0" i="0" sz="2000" u="none" cap="none" strike="noStrike">
              <a:solidFill>
                <a:srgbClr val="F6B2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0" name="Google Shape;140;p6"/>
          <p:cNvCxnSpPr>
            <a:endCxn id="137" idx="3"/>
          </p:cNvCxnSpPr>
          <p:nvPr/>
        </p:nvCxnSpPr>
        <p:spPr>
          <a:xfrm rot="5400000">
            <a:off x="7314675" y="2187075"/>
            <a:ext cx="725400" cy="69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1" name="Google Shape;141;p6"/>
          <p:cNvCxnSpPr/>
          <p:nvPr/>
        </p:nvCxnSpPr>
        <p:spPr>
          <a:xfrm rot="5400000">
            <a:off x="7057575" y="2443875"/>
            <a:ext cx="1235700" cy="691500"/>
          </a:xfrm>
          <a:prstGeom prst="bentConnector3">
            <a:avLst>
              <a:gd fmla="val 9937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p6"/>
          <p:cNvCxnSpPr/>
          <p:nvPr/>
        </p:nvCxnSpPr>
        <p:spPr>
          <a:xfrm rot="5400000">
            <a:off x="6776175" y="2731725"/>
            <a:ext cx="1802400" cy="682500"/>
          </a:xfrm>
          <a:prstGeom prst="bentConnector3">
            <a:avLst>
              <a:gd fmla="val 99741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